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92" r:id="rId3"/>
    <p:sldId id="300" r:id="rId4"/>
    <p:sldId id="301" r:id="rId5"/>
    <p:sldId id="302" r:id="rId6"/>
    <p:sldId id="258" r:id="rId7"/>
    <p:sldId id="303" r:id="rId8"/>
    <p:sldId id="304" r:id="rId9"/>
    <p:sldId id="260" r:id="rId10"/>
    <p:sldId id="314" r:id="rId11"/>
    <p:sldId id="268" r:id="rId12"/>
    <p:sldId id="261" r:id="rId13"/>
    <p:sldId id="307" r:id="rId14"/>
    <p:sldId id="262" r:id="rId15"/>
    <p:sldId id="295" r:id="rId16"/>
    <p:sldId id="265" r:id="rId17"/>
    <p:sldId id="278" r:id="rId18"/>
    <p:sldId id="308" r:id="rId19"/>
    <p:sldId id="309" r:id="rId20"/>
    <p:sldId id="311" r:id="rId21"/>
    <p:sldId id="285" r:id="rId22"/>
    <p:sldId id="31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E8E72F-821A-4237-98E3-3DAE22BDF69D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588B4A-81A0-47EC-A160-8B8644441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FEB70B-A26D-4FF9-BEF9-EDF91310C11D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FBC99E-9CA3-4664-BFBC-1C2AE65B2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49F3-21B7-44CE-8D37-C3A73E3EC0DA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10BE-9673-4C21-9C7E-16AAB2102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7546-5EAA-4C1A-96A0-BEBBA75E5E59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EE90-21FF-42EB-9164-0AE6A1F75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5AEA-72F7-4170-88E8-141DAC55CAE8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E605-8143-4F04-A50C-227AC8C33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96EDF0-97B7-401F-B172-0D020E2DCA96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9A6695-6156-46E4-8860-36B423110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6BC0-887C-4AFA-8950-82D4E24E8BA0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57F5-D3B0-4635-BBC0-B383C11DF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2765-F049-4B8A-AB32-6D37BBD9B88A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DF44-DC71-4ED4-BABC-15EF56039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9703-087F-4607-BEF3-EA39FEE3A71B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4229-6005-405C-B034-2B072D52D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B237A2-2F70-47A3-89EF-8B172574F19D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D9628-897D-43C8-AB15-811AC7482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931-F3CF-438F-8844-1B9567FFFB1F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58FD-5566-4354-8A89-DB6D779A9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EA238-EDCC-4B56-B410-A50E5CCC9DA8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8CF2E-92AE-499D-BC81-85ACA37D0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60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CE7360-B57D-4810-9441-7E0762AB298D}" type="datetime1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A8476B-2BC6-45AC-AE96-CB99AB995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tuitionpromisefund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tuitionpromisefund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.billing@prepaidtuition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153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Texas Tuition Promise Fund</a:t>
            </a:r>
            <a:endParaRPr lang="en-US" sz="6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4338" name="Picture 5" descr="ttpf_logo 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78175"/>
            <a:ext cx="4038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682307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Linda Fernandez, 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Educational Opportunities and Investment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Texas Comptroller’s Office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linda.fernandez@cpa.state.tx.us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512-463-4863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Tuition Units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83563" cy="3810000"/>
          </a:xfrm>
        </p:spPr>
        <p:txBody>
          <a:bodyPr/>
          <a:lstStyle/>
          <a:p>
            <a:r>
              <a:rPr lang="en-US" sz="2400" smtClean="0"/>
              <a:t>All types of units can be used at any Texas public college or university.</a:t>
            </a:r>
          </a:p>
          <a:p>
            <a:endParaRPr lang="en-US" sz="2400" smtClean="0"/>
          </a:p>
          <a:p>
            <a:r>
              <a:rPr lang="en-US" sz="2400" smtClean="0"/>
              <a:t>Amount of tuition and required fees covered depends on school attended, type of units, and hours enrolled. 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C5AB5-28CA-4971-AF66-28C1D330E3A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B0E04-C6E9-4B3C-A9F4-02637790596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48" name="Rectangle 3"/>
          <p:cNvSpPr>
            <a:spLocks noChangeArrowheads="1"/>
          </p:cNvSpPr>
          <p:nvPr/>
        </p:nvSpPr>
        <p:spPr bwMode="auto">
          <a:xfrm>
            <a:off x="609600" y="6858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Verdana" pitchFamily="34" charset="0"/>
              </a:rPr>
              <a:t>The table below provides an example of the number of tuition units that would be needed at various Texas public colleges and universities if redemption occurred during the 2011-2012 academic year:</a:t>
            </a:r>
          </a:p>
        </p:txBody>
      </p:sp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473075" y="2590800"/>
          <a:ext cx="8121650" cy="3503613"/>
        </p:xfrm>
        <a:graphic>
          <a:graphicData uri="http://schemas.openxmlformats.org/presentationml/2006/ole">
            <p:oleObj spid="_x0000_s1045" name="Document" r:id="rId4" imgW="6080567" imgH="26378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Value of a Tuition Unit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83563" cy="4267200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/>
              <a:t>V</a:t>
            </a:r>
            <a:r>
              <a:rPr lang="en-US" sz="3100" dirty="0" smtClean="0"/>
              <a:t>alue is determined annually based on the sales price of that type of unit in the year of redemption. For example: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																								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1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1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Units needed to redeem is calculated as tuition and required fees for hours enrolled divided by the assigned value of the unit type being redeemed.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080CE-79DF-42F4-A6F0-06B59A46EC0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2895600"/>
          <a:ext cx="7848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232"/>
                <a:gridCol w="6373368"/>
              </a:tblGrid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$11,168.00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2011-2012 Sales Price of 100 Type I Tuition Units (represents</a:t>
                      </a:r>
                      <a:r>
                        <a:rPr lang="en-US" sz="1400" baseline="0" dirty="0" smtClean="0"/>
                        <a:t> 30 semester credit hours at most expensive TX public school)</a:t>
                      </a:r>
                      <a:endParaRPr lang="en-US" sz="1400" dirty="0"/>
                    </a:p>
                  </a:txBody>
                  <a:tcPr/>
                </a:tc>
              </a:tr>
              <a:tr h="30355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X</a:t>
                      </a:r>
                      <a:r>
                        <a:rPr lang="en-US" sz="1400" dirty="0" smtClean="0"/>
                        <a:t>       1.00%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 Code, Chapter</a:t>
                      </a:r>
                      <a:r>
                        <a:rPr lang="en-US" sz="1400" baseline="0" dirty="0" smtClean="0"/>
                        <a:t> 54, Subchapter H, §54.753(b)</a:t>
                      </a:r>
                      <a:endParaRPr lang="en-US" sz="1400" dirty="0"/>
                    </a:p>
                  </a:txBody>
                  <a:tcPr/>
                </a:tc>
              </a:tr>
              <a:tr h="30355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$111.68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Assigned Value of one Type I Tuition Unit in 2011-2012 Academic Year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Statutory Redemption Formula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563" cy="4327525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Texas public colleges receive </a:t>
            </a:r>
            <a:r>
              <a:rPr lang="en-US" b="1" u="sng" dirty="0"/>
              <a:t>lesser</a:t>
            </a:r>
            <a:r>
              <a:rPr lang="en-US" b="1" dirty="0"/>
              <a:t> of: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b="1" dirty="0" smtClean="0">
                <a:solidFill>
                  <a:schemeClr val="hlink"/>
                </a:solidFill>
                <a:cs typeface="Arial" pitchFamily="34" charset="0"/>
              </a:rPr>
              <a:t>1) Amount paid</a:t>
            </a:r>
            <a:r>
              <a:rPr lang="en-US" sz="2800" dirty="0" smtClean="0">
                <a:solidFill>
                  <a:schemeClr val="hlink"/>
                </a:solidFill>
                <a:cs typeface="Arial" pitchFamily="34" charset="0"/>
              </a:rPr>
              <a:t> by purchaser for tuition units, plus or minus net earnings or losses,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US" dirty="0"/>
              <a:t>Earnings = </a:t>
            </a:r>
            <a:r>
              <a:rPr lang="en-US" i="1" u="sng" dirty="0"/>
              <a:t>greater</a:t>
            </a:r>
            <a:r>
              <a:rPr lang="en-US" dirty="0"/>
              <a:t> of</a:t>
            </a:r>
            <a:r>
              <a:rPr lang="en-US" dirty="0" smtClean="0"/>
              <a:t>:</a:t>
            </a:r>
          </a:p>
          <a:p>
            <a:pPr marL="786384" lvl="2" indent="-182880" fontAlgn="auto">
              <a:lnSpc>
                <a:spcPct val="80000"/>
              </a:lnSpc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endParaRPr lang="en-US" sz="600" dirty="0"/>
          </a:p>
          <a:p>
            <a:pPr marL="1024128" lvl="3" indent="-182880" fontAlgn="auto">
              <a:lnSpc>
                <a:spcPct val="80000"/>
              </a:lnSpc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Verdana"/>
              <a:buChar char="◦"/>
              <a:defRPr/>
            </a:pPr>
            <a:r>
              <a:rPr lang="en-US" sz="2400" dirty="0">
                <a:cs typeface="Arial" pitchFamily="34" charset="0"/>
              </a:rPr>
              <a:t>A. actual net return on account’s payments while funds were included in the Plan’s portfolio </a:t>
            </a:r>
            <a:r>
              <a:rPr lang="en-US" sz="2400" b="1" dirty="0" smtClean="0">
                <a:cs typeface="Arial" pitchFamily="34" charset="0"/>
              </a:rPr>
              <a:t>OR</a:t>
            </a:r>
          </a:p>
          <a:p>
            <a:pPr marL="1024128" lvl="3" indent="-182880" fontAlgn="auto">
              <a:lnSpc>
                <a:spcPct val="80000"/>
              </a:lnSpc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Verdana"/>
              <a:buChar char="◦"/>
              <a:defRPr/>
            </a:pPr>
            <a:endParaRPr lang="en-US" sz="600" dirty="0">
              <a:cs typeface="Arial" pitchFamily="34" charset="0"/>
            </a:endParaRPr>
          </a:p>
          <a:p>
            <a:pPr marL="1024128" lvl="3" indent="-182880" fontAlgn="auto">
              <a:lnSpc>
                <a:spcPct val="80000"/>
              </a:lnSpc>
              <a:spcBef>
                <a:spcPts val="230"/>
              </a:spcBef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Verdana"/>
              <a:buChar char="◦"/>
              <a:defRPr/>
            </a:pPr>
            <a:r>
              <a:rPr lang="en-US" sz="2400" dirty="0">
                <a:cs typeface="Arial" pitchFamily="34" charset="0"/>
              </a:rPr>
              <a:t>B. 5% return on investments, </a:t>
            </a:r>
            <a:r>
              <a:rPr lang="en-US" sz="2400" u="sng" dirty="0">
                <a:cs typeface="Arial" pitchFamily="34" charset="0"/>
              </a:rPr>
              <a:t>subject to the availability of money in the fund for that purpose (funded status of Plan must be 110% or more)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dirty="0"/>
              <a:t>	</a:t>
            </a: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b="1" dirty="0" smtClean="0">
                <a:solidFill>
                  <a:schemeClr val="hlink"/>
                </a:solidFill>
                <a:cs typeface="Arial" pitchFamily="34" charset="0"/>
              </a:rPr>
              <a:t>OR</a:t>
            </a:r>
            <a:endParaRPr lang="en-US" sz="2600" b="1" dirty="0">
              <a:solidFill>
                <a:schemeClr val="hlink"/>
              </a:solidFill>
              <a:cs typeface="Arial" pitchFamily="34" charset="0"/>
            </a:endParaRP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30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548640" lvl="1" indent="-201168" fontAlgn="auto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2800" dirty="0">
                <a:solidFill>
                  <a:schemeClr val="hlink"/>
                </a:solidFill>
                <a:cs typeface="Arial" pitchFamily="34" charset="0"/>
              </a:rPr>
              <a:t>2) </a:t>
            </a:r>
            <a:r>
              <a:rPr lang="en-US" sz="2800" b="1" dirty="0">
                <a:solidFill>
                  <a:schemeClr val="hlink"/>
                </a:solidFill>
                <a:cs typeface="Arial" pitchFamily="34" charset="0"/>
              </a:rPr>
              <a:t>101%</a:t>
            </a:r>
            <a:r>
              <a:rPr lang="en-US" sz="2800" dirty="0">
                <a:solidFill>
                  <a:schemeClr val="hlink"/>
                </a:solidFill>
                <a:cs typeface="Arial" pitchFamily="34" charset="0"/>
              </a:rPr>
              <a:t> of then-current tuition and required fees charged by the school at the time of redemption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0D090-65B9-43FC-8ABE-16686609AF5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Unit Redemption Process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269163" cy="4114800"/>
          </a:xfrm>
        </p:spPr>
        <p:txBody>
          <a:bodyPr/>
          <a:lstStyle/>
          <a:p>
            <a:r>
              <a:rPr lang="en-US" sz="1800" b="1" smtClean="0"/>
              <a:t>Schools complete surveys by June 1</a:t>
            </a:r>
          </a:p>
          <a:p>
            <a:endParaRPr lang="en-US" sz="500" b="1" smtClean="0"/>
          </a:p>
          <a:p>
            <a:r>
              <a:rPr lang="en-US" sz="1800" smtClean="0"/>
              <a:t>Beneficiary enrolls at school; </a:t>
            </a:r>
            <a:r>
              <a:rPr lang="en-US" sz="1800" u="sng" smtClean="0"/>
              <a:t>Purchaser</a:t>
            </a:r>
            <a:r>
              <a:rPr lang="en-US" sz="1800" smtClean="0"/>
              <a:t> authorizes unit redemption</a:t>
            </a:r>
          </a:p>
          <a:p>
            <a:endParaRPr lang="en-US" sz="500" smtClean="0"/>
          </a:p>
          <a:p>
            <a:r>
              <a:rPr lang="en-US" sz="1800" smtClean="0"/>
              <a:t>Plan notifies school of purchaser authorization; school pre-credits student account</a:t>
            </a:r>
          </a:p>
          <a:p>
            <a:endParaRPr lang="en-US" sz="500" smtClean="0"/>
          </a:p>
          <a:p>
            <a:r>
              <a:rPr lang="en-US" sz="1800" smtClean="0"/>
              <a:t>School invoices Plan using Plan portal and template</a:t>
            </a:r>
          </a:p>
          <a:p>
            <a:endParaRPr lang="en-US" sz="500" smtClean="0"/>
          </a:p>
          <a:p>
            <a:r>
              <a:rPr lang="en-US" sz="1800" smtClean="0"/>
              <a:t>Plan determines number of tuition units that need to be redeemed</a:t>
            </a:r>
          </a:p>
          <a:p>
            <a:endParaRPr lang="en-US" sz="500" smtClean="0"/>
          </a:p>
          <a:p>
            <a:r>
              <a:rPr lang="en-US" sz="1800" smtClean="0"/>
              <a:t>Plan determines amount to be paid to school using statutory formula; issues payment</a:t>
            </a:r>
            <a:r>
              <a:rPr lang="en-US" sz="1500" smtClean="0"/>
              <a:t> </a:t>
            </a:r>
          </a:p>
          <a:p>
            <a:endParaRPr lang="en-US" sz="500" smtClean="0"/>
          </a:p>
          <a:p>
            <a:r>
              <a:rPr lang="en-US" sz="1800" smtClean="0"/>
              <a:t>School credits student account for amount of tuition and required fees for number of hours covered by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A834-9904-4C9D-8578-A0A02BD5DE9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83563" cy="4953000"/>
          </a:xfrm>
        </p:spPr>
        <p:txBody>
          <a:bodyPr/>
          <a:lstStyle/>
          <a:p>
            <a:r>
              <a:rPr lang="en-US" sz="2600" smtClean="0"/>
              <a:t>Find the sales price (assigned value) for the type of tuition units being redeemed at </a:t>
            </a:r>
            <a:r>
              <a:rPr lang="en-US" sz="2600" smtClean="0">
                <a:hlinkClick r:id="rId3"/>
              </a:rPr>
              <a:t>www.texastuitionpromisefund.com</a:t>
            </a:r>
            <a:endParaRPr lang="en-US" sz="2600" smtClean="0"/>
          </a:p>
          <a:p>
            <a:endParaRPr lang="en-US" sz="1000" smtClean="0"/>
          </a:p>
          <a:p>
            <a:r>
              <a:rPr lang="en-US" sz="2400" smtClean="0"/>
              <a:t>Divide the student’s tuition and required fees for hours enrolled by the sales price of the unit type being redeemed</a:t>
            </a:r>
          </a:p>
          <a:p>
            <a:endParaRPr lang="en-US" sz="1100" smtClean="0"/>
          </a:p>
          <a:p>
            <a:r>
              <a:rPr lang="en-US" sz="2400" smtClean="0"/>
              <a:t>Confirm that purchaser has redeemed sufficient units to cover tuition and required fees for hours enrolled by student</a:t>
            </a:r>
          </a:p>
          <a:p>
            <a:endParaRPr lang="en-US" sz="500" smtClean="0"/>
          </a:p>
          <a:p>
            <a:pPr>
              <a:buFont typeface="Wingdings" pitchFamily="2" charset="2"/>
              <a:buChar char="v"/>
            </a:pPr>
            <a:r>
              <a:rPr lang="en-US" sz="2400" i="1" smtClean="0"/>
              <a:t>Example on Handout page 4</a:t>
            </a: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63FF6-E79F-4330-A67B-85EC045991C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Pre-Credit for Texas Schools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Resources for Purchasers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8183563" cy="5184775"/>
          </a:xfrm>
        </p:spPr>
        <p:txBody>
          <a:bodyPr/>
          <a:lstStyle/>
          <a:p>
            <a:r>
              <a:rPr lang="en-US" sz="2600" smtClean="0"/>
              <a:t>Postcards Sent Annually to Purchasers with Mature Accounts</a:t>
            </a:r>
            <a:endParaRPr lang="en-US" sz="2600" smtClean="0">
              <a:hlinkClick r:id="rId3"/>
            </a:endParaRPr>
          </a:p>
          <a:p>
            <a:r>
              <a:rPr lang="en-US" sz="2400" b="1" smtClean="0">
                <a:hlinkClick r:id="rId3"/>
              </a:rPr>
              <a:t>www.texastuitionpromisefund.com</a:t>
            </a:r>
            <a:endParaRPr lang="en-US" sz="2400" b="1" smtClean="0"/>
          </a:p>
          <a:p>
            <a:pPr lvl="1"/>
            <a:r>
              <a:rPr lang="en-US" smtClean="0"/>
              <a:t>Account Access: available units and online authorization of redemption of units</a:t>
            </a:r>
          </a:p>
          <a:p>
            <a:pPr lvl="1"/>
            <a:r>
              <a:rPr lang="en-US" smtClean="0"/>
              <a:t>Student Handbook</a:t>
            </a:r>
          </a:p>
          <a:p>
            <a:pPr lvl="1"/>
            <a:r>
              <a:rPr lang="en-US" smtClean="0"/>
              <a:t>Unit Value Redemption Guide</a:t>
            </a:r>
          </a:p>
          <a:p>
            <a:pPr lvl="1"/>
            <a:r>
              <a:rPr lang="en-US" smtClean="0"/>
              <a:t>Plan Description/Master Agreement</a:t>
            </a:r>
          </a:p>
          <a:p>
            <a:pPr lvl="1"/>
            <a:r>
              <a:rPr lang="en-US" smtClean="0"/>
              <a:t>Benefit Authorization Forms</a:t>
            </a:r>
          </a:p>
          <a:p>
            <a:pPr lvl="1"/>
            <a:r>
              <a:rPr lang="en-US" smtClean="0"/>
              <a:t>Contact Us: </a:t>
            </a:r>
            <a:r>
              <a:rPr lang="en-US" b="1" smtClean="0"/>
              <a:t>1-800-445-4723, Option #5</a:t>
            </a:r>
          </a:p>
          <a:p>
            <a:pPr>
              <a:buFont typeface="Wingdings" pitchFamily="2" charset="2"/>
              <a:buChar char="v"/>
            </a:pPr>
            <a:r>
              <a:rPr lang="en-US" i="1" smtClean="0"/>
              <a:t> </a:t>
            </a:r>
            <a:r>
              <a:rPr lang="en-US" sz="2400" i="1" smtClean="0"/>
              <a:t>Examples Handout pages 6-8</a:t>
            </a:r>
          </a:p>
          <a:p>
            <a:pPr>
              <a:buFont typeface="Wingdings 2" pitchFamily="18" charset="2"/>
              <a:buNone/>
            </a:pPr>
            <a:r>
              <a:rPr lang="en-US" i="1" smtClean="0">
                <a:solidFill>
                  <a:srgbClr val="C00000"/>
                </a:solidFill>
              </a:rPr>
              <a:t>-</a:t>
            </a:r>
            <a:endParaRPr lang="en-US" sz="3000" i="1" smtClean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1231E-9A32-4F54-81E2-82CA541AFC7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F4805-01F9-4CD4-9CDB-7E039D9104C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57188"/>
            <a:ext cx="3962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7908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838200" y="320675"/>
            <a:ext cx="13366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 b="1">
                <a:latin typeface="Book Antiqua" pitchFamily="18" charset="0"/>
                <a:ea typeface="Times New Roman" pitchFamily="18" charset="0"/>
                <a:cs typeface="Calibri" pitchFamily="34" charset="0"/>
              </a:rPr>
              <a:t>Access path:</a:t>
            </a:r>
            <a:endParaRPr lang="en-US" sz="1600">
              <a:ea typeface="Times New Roman" pitchFamily="18" charset="0"/>
              <a:cs typeface="Calibri" pitchFamily="34" charset="0"/>
            </a:endParaRPr>
          </a:p>
          <a:p>
            <a:pPr eaLnBrk="0" hangingPunct="0"/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28800"/>
            <a:ext cx="8183562" cy="4495800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Login: To request Login ID, contact </a:t>
            </a:r>
            <a:r>
              <a:rPr lang="en-US" sz="2400" dirty="0" smtClean="0">
                <a:hlinkClick r:id="rId3"/>
              </a:rPr>
              <a:t>student.billing@prepaidtuition.com</a:t>
            </a:r>
            <a:endParaRPr lang="en-US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Billing FAQs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Student Search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i="1" dirty="0" smtClean="0"/>
              <a:t>Examples Handout pages 9-11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40AD-5A20-49D2-85CE-53694FDAFBF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School Portal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688975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Reports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01980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6750B-F671-4233-A6BC-5F773244E35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457200" y="1776413"/>
            <a:ext cx="8305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en-US" sz="24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Student Authorization Report</a:t>
            </a:r>
            <a:r>
              <a:rPr lang="en-US" sz="2400">
                <a:latin typeface="Verdana" pitchFamily="34" charset="0"/>
                <a:ea typeface="Calibri" pitchFamily="34" charset="0"/>
                <a:cs typeface="Times New Roman" pitchFamily="18" charset="0"/>
              </a:rPr>
              <a:t> - a cumulative list of all TTPF beneficiaries with submitted authorizations for your institution for the specified term and academic year.</a:t>
            </a:r>
          </a:p>
          <a:p>
            <a:pPr lvl="1"/>
            <a:endParaRPr lang="en-US" sz="5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  <a:ea typeface="Calibri" pitchFamily="34" charset="0"/>
                <a:cs typeface="Times New Roman" pitchFamily="18" charset="0"/>
              </a:rPr>
              <a:t>Published weekly, on Mondays</a:t>
            </a:r>
          </a:p>
          <a:p>
            <a:pPr marL="1257300" lvl="2" indent="-342900" eaLnBrk="0" hangingPunct="0">
              <a:buFont typeface="Arial" charset="0"/>
              <a:buChar char="•"/>
            </a:pPr>
            <a:endParaRPr lang="en-US" sz="500">
              <a:latin typeface="Verdana" pitchFamily="34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</a:rPr>
              <a:t>Changes from the prior week’s report will have an indicator for ease of identification</a:t>
            </a:r>
          </a:p>
          <a:p>
            <a:pPr marL="1257300" lvl="2" indent="-342900" eaLnBrk="0" hangingPunct="0">
              <a:buFont typeface="Arial" charset="0"/>
              <a:buChar char="•"/>
            </a:pPr>
            <a:endParaRPr lang="en-US" sz="500">
              <a:latin typeface="Verdana" pitchFamily="34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</a:rPr>
              <a:t>Select specific term(s) and academic year(s) to access</a:t>
            </a:r>
          </a:p>
          <a:p>
            <a:pPr marL="1257300" lvl="2" indent="-342900" eaLnBrk="0" hangingPunct="0">
              <a:buFont typeface="Arial" charset="0"/>
              <a:buChar char="•"/>
            </a:pPr>
            <a:endParaRPr lang="en-US" sz="500">
              <a:latin typeface="Verdana" pitchFamily="34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</a:rPr>
              <a:t>Downloadable in Excel or CSV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State of Texas 529 Plans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57213" y="2514600"/>
            <a:ext cx="8183562" cy="1371600"/>
          </a:xfrm>
        </p:spPr>
        <p:txBody>
          <a:bodyPr/>
          <a:lstStyle/>
          <a:p>
            <a:r>
              <a:rPr lang="en-US" sz="2400" b="1" smtClean="0">
                <a:solidFill>
                  <a:srgbClr val="0070C0"/>
                </a:solidFill>
              </a:rPr>
              <a:t>Texas Guaranteed Tuition Plan</a:t>
            </a:r>
            <a:r>
              <a:rPr lang="en-US" sz="2400" smtClean="0"/>
              <a:t>, aka the Texas Tomorrow Fund®, the state’s original prepaid tuition plan established in 1996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CE055-6D2E-42C6-AA32-F7532DC9FDA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365" name="Picture 10" descr="Texas Guaranteed Tuition Pla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53355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773113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Reports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019800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B5051-2F71-4D75-8D1F-5B217E869030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460375" y="1828800"/>
            <a:ext cx="8305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/>
            <a:r>
              <a:rPr lang="en-US" sz="24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Benefit Payout </a:t>
            </a:r>
            <a:r>
              <a:rPr lang="en-US" sz="2400">
                <a:latin typeface="Verdana" pitchFamily="34" charset="0"/>
                <a:ea typeface="Calibri" pitchFamily="34" charset="0"/>
                <a:cs typeface="Times New Roman" pitchFamily="18" charset="0"/>
              </a:rPr>
              <a:t>- a breakdown of what was paid for each invoice submitted</a:t>
            </a:r>
          </a:p>
          <a:p>
            <a:pPr lvl="1"/>
            <a:endParaRPr lang="en-US" sz="240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  <a:ea typeface="Calibri" pitchFamily="34" charset="0"/>
                <a:cs typeface="Times New Roman" pitchFamily="18" charset="0"/>
              </a:rPr>
              <a:t>Select from any report published to date</a:t>
            </a:r>
          </a:p>
          <a:p>
            <a:pPr marL="1257300" lvl="2" indent="-342900" eaLnBrk="0" hangingPunct="0">
              <a:buFont typeface="Arial" charset="0"/>
              <a:buChar char="•"/>
            </a:pPr>
            <a:endParaRPr lang="en-US" sz="2400">
              <a:latin typeface="Verdana" pitchFamily="34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</a:rPr>
              <a:t>Academic year and term included in file name</a:t>
            </a:r>
          </a:p>
          <a:p>
            <a:pPr marL="1257300" lvl="2" indent="-342900" eaLnBrk="0" hangingPunct="0">
              <a:buFont typeface="Arial" charset="0"/>
              <a:buChar char="•"/>
            </a:pPr>
            <a:endParaRPr lang="en-US" sz="2400">
              <a:latin typeface="Verdana" pitchFamily="34" charset="0"/>
            </a:endParaRPr>
          </a:p>
          <a:p>
            <a:pPr marL="1257300" lvl="2" indent="-342900" eaLnBrk="0" hangingPunct="0">
              <a:buFont typeface="Arial" charset="0"/>
              <a:buChar char="•"/>
            </a:pPr>
            <a:r>
              <a:rPr lang="en-US" sz="2400">
                <a:latin typeface="Verdana" pitchFamily="34" charset="0"/>
              </a:rPr>
              <a:t>Excel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BFD86-3E41-4B41-ADB4-C540FF6FC03C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0"/>
            <a:ext cx="846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 b="1">
                <a:latin typeface="Book Antiqua" pitchFamily="18" charset="0"/>
                <a:ea typeface="Times New Roman" pitchFamily="18" charset="0"/>
                <a:cs typeface="Calibri" pitchFamily="34" charset="0"/>
              </a:rPr>
              <a:t>Example of Student Authorization Report (XLS) Based on Purchaser Authorizations for Your School:</a:t>
            </a:r>
            <a:endParaRPr lang="en-US" sz="1400">
              <a:ea typeface="Times New Roman" pitchFamily="18" charset="0"/>
              <a:cs typeface="Calibri" pitchFamily="34" charset="0"/>
            </a:endParaRPr>
          </a:p>
          <a:p>
            <a:pPr eaLnBrk="0" hangingPunct="0"/>
            <a:endParaRPr lang="en-US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3584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1085850"/>
            <a:ext cx="8480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0" y="2647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 b="1">
                <a:latin typeface="Book Antiqua" pitchFamily="18" charset="0"/>
                <a:cs typeface="Times New Roman" pitchFamily="18" charset="0"/>
              </a:rPr>
              <a:t/>
            </a:r>
            <a:br>
              <a:rPr lang="en-US" sz="1100" b="1">
                <a:latin typeface="Book Antiqua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609600" y="26670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35847" name="TextBox 3"/>
          <p:cNvSpPr txBox="1">
            <a:spLocks noChangeArrowheads="1"/>
          </p:cNvSpPr>
          <p:nvPr/>
        </p:nvSpPr>
        <p:spPr bwMode="auto">
          <a:xfrm>
            <a:off x="331788" y="6019800"/>
            <a:ext cx="568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i="1">
                <a:latin typeface="Verdana" pitchFamily="34" charset="0"/>
              </a:rPr>
              <a:t>Examples Handout pages 12-13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153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Texas Tuition Promise Fund</a:t>
            </a:r>
            <a:endParaRPr lang="en-US" sz="6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6866" name="Picture 5" descr="ttpf_logo 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78175"/>
            <a:ext cx="40386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682307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Linda Fernandez, 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Educational Opportunities and Investment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Texas Comptroller’s Office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linda.fernandez@cpa.state.tx.us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512-463-4863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State of Texas 529 Plans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63563" y="2514600"/>
            <a:ext cx="8183562" cy="914400"/>
          </a:xfrm>
        </p:spPr>
        <p:txBody>
          <a:bodyPr/>
          <a:lstStyle/>
          <a:p>
            <a:r>
              <a:rPr lang="en-US" sz="2400" b="1" smtClean="0">
                <a:solidFill>
                  <a:srgbClr val="0070C0"/>
                </a:solidFill>
              </a:rPr>
              <a:t>Texas College Savings Plan®</a:t>
            </a:r>
            <a:r>
              <a:rPr lang="en-US" sz="2400" smtClean="0"/>
              <a:t>, a direct-sold college savings plan, established in 2003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AE38-96DC-4299-B691-B8142920F02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389" name="Picture 6" descr="TxCollegeSavingPlan_Revised_063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938" y="4267200"/>
            <a:ext cx="39624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State of Texas 529 Plans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183563" cy="914400"/>
          </a:xfrm>
        </p:spPr>
        <p:txBody>
          <a:bodyPr/>
          <a:lstStyle/>
          <a:p>
            <a:r>
              <a:rPr lang="en-US" sz="2400" b="1" smtClean="0">
                <a:solidFill>
                  <a:srgbClr val="0070C0"/>
                </a:solidFill>
              </a:rPr>
              <a:t>LoneStar 529 Plan®</a:t>
            </a:r>
            <a:r>
              <a:rPr lang="en-US" sz="2400" smtClean="0"/>
              <a:t>, an advisor-sold college savings plan, established in 2003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61CFF-519F-4639-B030-EB4800959AB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7413" name="Picture 7" descr="LoneStar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663" y="4953000"/>
            <a:ext cx="325913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State of Texas 529 Plans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183563" cy="914400"/>
          </a:xfrm>
        </p:spPr>
        <p:txBody>
          <a:bodyPr/>
          <a:lstStyle/>
          <a:p>
            <a:r>
              <a:rPr lang="en-US" sz="2400" b="1" smtClean="0">
                <a:solidFill>
                  <a:srgbClr val="0070C0"/>
                </a:solidFill>
              </a:rPr>
              <a:t>Texas Tuition Promise Fund®</a:t>
            </a:r>
            <a:r>
              <a:rPr lang="en-US" sz="2400" smtClean="0"/>
              <a:t>, the state’s newest prepaid tuition plan established in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E1FAF-A2C0-4A82-A368-3DAFEA57214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8437" name="Picture 6" descr="TTPF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4838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83563" cy="1050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is the Texas Tuition </a:t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Promise Fund?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183563" cy="4343400"/>
          </a:xfrm>
        </p:spPr>
        <p:txBody>
          <a:bodyPr/>
          <a:lstStyle/>
          <a:p>
            <a:r>
              <a:rPr lang="en-US" sz="2400" smtClean="0"/>
              <a:t>Created by HB 3900 in the 80</a:t>
            </a:r>
            <a:r>
              <a:rPr lang="en-US" sz="2400" baseline="30000" smtClean="0"/>
              <a:t>th</a:t>
            </a:r>
            <a:r>
              <a:rPr lang="en-US" sz="2400" smtClean="0"/>
              <a:t> Leg. Session (2007)</a:t>
            </a:r>
          </a:p>
          <a:p>
            <a:endParaRPr lang="en-US" sz="2400" smtClean="0"/>
          </a:p>
          <a:p>
            <a:r>
              <a:rPr lang="en-US" sz="2400" smtClean="0"/>
              <a:t>Administered by Texas Prepaid Higher Education Tuition Board</a:t>
            </a:r>
          </a:p>
          <a:p>
            <a:endParaRPr lang="en-US" sz="2400" smtClean="0"/>
          </a:p>
          <a:p>
            <a:r>
              <a:rPr lang="en-US" sz="2400" smtClean="0"/>
              <a:t>Plan opened for enrollment in 2008</a:t>
            </a:r>
          </a:p>
          <a:p>
            <a:endParaRPr lang="en-US" sz="2400" smtClean="0"/>
          </a:p>
          <a:p>
            <a:r>
              <a:rPr lang="en-US" sz="2400" smtClean="0"/>
              <a:t>529 Plan allows purchasers to prepay future tuition and required fees at “today’s prices”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5B606-1B73-405E-8898-0542D097255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Highlights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183563" cy="4343400"/>
          </a:xfrm>
        </p:spPr>
        <p:txBody>
          <a:bodyPr/>
          <a:lstStyle/>
          <a:p>
            <a:r>
              <a:rPr lang="en-US" sz="2600" smtClean="0"/>
              <a:t>25,600 enrollments (to date)</a:t>
            </a:r>
          </a:p>
          <a:p>
            <a:endParaRPr lang="en-US" sz="2600" smtClean="0"/>
          </a:p>
          <a:p>
            <a:r>
              <a:rPr lang="en-US" sz="2600" smtClean="0"/>
              <a:t>Three-year holding period prior to redemption of tuition units</a:t>
            </a:r>
          </a:p>
          <a:p>
            <a:endParaRPr lang="en-US" sz="2600" smtClean="0"/>
          </a:p>
          <a:p>
            <a:r>
              <a:rPr lang="en-US" sz="2600" smtClean="0"/>
              <a:t>Approximately 830 contracts with mature tuition units</a:t>
            </a:r>
          </a:p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7F1F-00DD-4B70-8341-CD02DCAF3CD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Highlights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183563" cy="4267200"/>
          </a:xfrm>
        </p:spPr>
        <p:txBody>
          <a:bodyPr/>
          <a:lstStyle/>
          <a:p>
            <a:r>
              <a:rPr lang="en-US" sz="2400" smtClean="0"/>
              <a:t>Pays undergraduate tuition and required fees (fees that must be paid by all students)</a:t>
            </a:r>
          </a:p>
          <a:p>
            <a:endParaRPr lang="en-US" sz="2400" smtClean="0"/>
          </a:p>
          <a:p>
            <a:r>
              <a:rPr lang="en-US" sz="2400" smtClean="0"/>
              <a:t>Texas public schools must accept as payment in full for hours paid by plan</a:t>
            </a:r>
          </a:p>
          <a:p>
            <a:endParaRPr lang="en-US" sz="2400" smtClean="0"/>
          </a:p>
          <a:p>
            <a:r>
              <a:rPr lang="en-US" sz="2400" smtClean="0"/>
              <a:t>Sold in tuition units.  One unit = approximately 1% of 30 credit hours</a:t>
            </a:r>
          </a:p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2BD35-7CD8-4A12-929A-960B3892010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563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Tuition Units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83563" cy="381000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Type I units cover undergraduate resident tuition and required fees at up to the most expensive Texas public 4-year school.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Type II units cover the </a:t>
            </a:r>
            <a:r>
              <a:rPr lang="en-US" u="sng" dirty="0" smtClean="0"/>
              <a:t>weighted average cost</a:t>
            </a:r>
            <a:r>
              <a:rPr lang="en-US" dirty="0" smtClean="0"/>
              <a:t> of undergraduate resident tuition and required fees at Texas public 4-year schools.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Type III units cover the </a:t>
            </a:r>
            <a:r>
              <a:rPr lang="en-US" u="sng" dirty="0" smtClean="0"/>
              <a:t>weighted average cost</a:t>
            </a:r>
            <a:r>
              <a:rPr lang="en-US" dirty="0" smtClean="0"/>
              <a:t> of in-district tuition and required fees at Texas public 2-year schools.</a:t>
            </a:r>
            <a:r>
              <a:rPr lang="en-US" sz="3000" dirty="0" smtClean="0"/>
              <a:t>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Texas Tuition Promise Fund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7E032-74E4-4299-99BD-488067352A1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2392</TotalTime>
  <Words>952</Words>
  <Application>Microsoft Office PowerPoint</Application>
  <PresentationFormat>On-screen Show (4:3)</PresentationFormat>
  <Paragraphs>185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Aspect</vt:lpstr>
      <vt:lpstr>Document</vt:lpstr>
      <vt:lpstr> Texas Tuition Promise Fund</vt:lpstr>
      <vt:lpstr>State of Texas 529 Plans</vt:lpstr>
      <vt:lpstr>State of Texas 529 Plans</vt:lpstr>
      <vt:lpstr>State of Texas 529 Plans</vt:lpstr>
      <vt:lpstr>State of Texas 529 Plans</vt:lpstr>
      <vt:lpstr>What is the Texas Tuition  Promise Fund?</vt:lpstr>
      <vt:lpstr>Highlights</vt:lpstr>
      <vt:lpstr>Highlights</vt:lpstr>
      <vt:lpstr>Tuition Units</vt:lpstr>
      <vt:lpstr>Tuition Units</vt:lpstr>
      <vt:lpstr>Slide 11</vt:lpstr>
      <vt:lpstr>Value of a Tuition Unit</vt:lpstr>
      <vt:lpstr>Statutory Redemption Formula</vt:lpstr>
      <vt:lpstr>Unit Redemption Process</vt:lpstr>
      <vt:lpstr>Pre-Credit for Texas Schools</vt:lpstr>
      <vt:lpstr>Resources for Purchasers</vt:lpstr>
      <vt:lpstr>Slide 17</vt:lpstr>
      <vt:lpstr>School Portal</vt:lpstr>
      <vt:lpstr>Reports</vt:lpstr>
      <vt:lpstr>Reports</vt:lpstr>
      <vt:lpstr>Slide 21</vt:lpstr>
      <vt:lpstr> Texas Tuition Promise Fund</vt:lpstr>
    </vt:vector>
  </TitlesOfParts>
  <Company>TxCPA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Tuition Promise Fund</dc:title>
  <dc:creator>Linda Fernandez</dc:creator>
  <cp:lastModifiedBy>Cammi Derr</cp:lastModifiedBy>
  <cp:revision>145</cp:revision>
  <dcterms:created xsi:type="dcterms:W3CDTF">2012-05-21T16:19:54Z</dcterms:created>
  <dcterms:modified xsi:type="dcterms:W3CDTF">2012-07-26T16:09:04Z</dcterms:modified>
</cp:coreProperties>
</file>